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75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346" r:id="rId9"/>
    <p:sldId id="272" r:id="rId10"/>
    <p:sldId id="315" r:id="rId11"/>
    <p:sldId id="259" r:id="rId12"/>
    <p:sldId id="318" r:id="rId13"/>
    <p:sldId id="322" r:id="rId14"/>
    <p:sldId id="321" r:id="rId15"/>
    <p:sldId id="319" r:id="rId16"/>
    <p:sldId id="324" r:id="rId17"/>
    <p:sldId id="323" r:id="rId18"/>
    <p:sldId id="325" r:id="rId19"/>
    <p:sldId id="326" r:id="rId20"/>
    <p:sldId id="349" r:id="rId21"/>
    <p:sldId id="340" r:id="rId22"/>
    <p:sldId id="262" r:id="rId23"/>
    <p:sldId id="347" r:id="rId24"/>
    <p:sldId id="348" r:id="rId25"/>
    <p:sldId id="292" r:id="rId26"/>
    <p:sldId id="290" r:id="rId27"/>
    <p:sldId id="291" r:id="rId28"/>
    <p:sldId id="264" r:id="rId29"/>
    <p:sldId id="265" r:id="rId30"/>
    <p:sldId id="266" r:id="rId31"/>
    <p:sldId id="267" r:id="rId32"/>
    <p:sldId id="268" r:id="rId33"/>
    <p:sldId id="286" r:id="rId34"/>
    <p:sldId id="294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284" r:id="rId43"/>
    <p:sldId id="285" r:id="rId44"/>
    <p:sldId id="273" r:id="rId45"/>
    <p:sldId id="274" r:id="rId46"/>
    <p:sldId id="275" r:id="rId47"/>
    <p:sldId id="327" r:id="rId48"/>
    <p:sldId id="328" r:id="rId49"/>
    <p:sldId id="332" r:id="rId50"/>
    <p:sldId id="330" r:id="rId51"/>
    <p:sldId id="335" r:id="rId52"/>
    <p:sldId id="334" r:id="rId53"/>
    <p:sldId id="337" r:id="rId54"/>
    <p:sldId id="333" r:id="rId55"/>
    <p:sldId id="338" r:id="rId56"/>
    <p:sldId id="341" r:id="rId57"/>
    <p:sldId id="339" r:id="rId58"/>
    <p:sldId id="342" r:id="rId59"/>
    <p:sldId id="345" r:id="rId60"/>
    <p:sldId id="344" r:id="rId61"/>
    <p:sldId id="278" r:id="rId62"/>
    <p:sldId id="281" r:id="rId63"/>
    <p:sldId id="279" r:id="rId64"/>
    <p:sldId id="280" r:id="rId65"/>
    <p:sldId id="309" r:id="rId66"/>
    <p:sldId id="306" r:id="rId67"/>
    <p:sldId id="308" r:id="rId68"/>
    <p:sldId id="302" r:id="rId69"/>
    <p:sldId id="310" r:id="rId70"/>
    <p:sldId id="312" r:id="rId71"/>
    <p:sldId id="313" r:id="rId72"/>
    <p:sldId id="350" r:id="rId73"/>
    <p:sldId id="311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346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21"/>
            <p14:sldId id="319"/>
            <p14:sldId id="324"/>
            <p14:sldId id="323"/>
            <p14:sldId id="325"/>
            <p14:sldId id="326"/>
            <p14:sldId id="349"/>
            <p14:sldId id="340"/>
          </p14:sldIdLst>
        </p14:section>
        <p14:section name="Verification" id="{E5B5DCDE-CFA4-1947-BCC8-3F053BF92780}">
          <p14:sldIdLst>
            <p14:sldId id="262"/>
            <p14:sldId id="347"/>
            <p14:sldId id="348"/>
            <p14:sldId id="292"/>
            <p14:sldId id="290"/>
            <p14:sldId id="291"/>
            <p14:sldId id="264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GPU Implementation" id="{C0975B0F-94EF-1242-8DA7-61C6C2F07E66}">
          <p14:sldIdLst>
            <p14:sldId id="286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CPU" id="{0C134014-93F2-B943-9C84-F23FB5D45220}">
          <p14:sldIdLst>
            <p14:sldId id="327"/>
            <p14:sldId id="328"/>
            <p14:sldId id="332"/>
            <p14:sldId id="330"/>
            <p14:sldId id="335"/>
            <p14:sldId id="334"/>
            <p14:sldId id="337"/>
            <p14:sldId id="333"/>
            <p14:sldId id="338"/>
            <p14:sldId id="341"/>
            <p14:sldId id="339"/>
          </p14:sldIdLst>
        </p14:section>
        <p14:section name="Multi-GPU" id="{D1C82862-DF1F-5841-A9A1-586768E2ACA3}">
          <p14:sldIdLst>
            <p14:sldId id="342"/>
            <p14:sldId id="345"/>
            <p14:sldId id="344"/>
          </p14:sldIdLst>
        </p14:section>
        <p14:section name="Multi-GPU Design" id="{4879C406-2440-4341-B97F-61BD3A31C3AC}">
          <p14:sldIdLst>
            <p14:sldId id="278"/>
            <p14:sldId id="281"/>
            <p14:sldId id="279"/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50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2" autoAdjust="0"/>
    <p:restoredTop sz="84946" autoAdjust="0"/>
  </p:normalViewPr>
  <p:slideViewPr>
    <p:cSldViewPr snapToGrid="0" snapToObjects="1">
      <p:cViewPr>
        <p:scale>
          <a:sx n="85" d="100"/>
          <a:sy n="85" d="100"/>
        </p:scale>
        <p:origin x="-1184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2-way fat-tree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 cores is a leaf and</a:t>
            </a:r>
            <a:r>
              <a:rPr lang="en-US" baseline="0" dirty="0" smtClean="0"/>
              <a:t> </a:t>
            </a:r>
            <a:r>
              <a:rPr lang="en-US" dirty="0" smtClean="0"/>
              <a:t>communicate via shared memory.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Groups of 16 nodes connect via QDR </a:t>
            </a:r>
            <a:r>
              <a:rPr lang="en-US" dirty="0" err="1" smtClean="0"/>
              <a:t>InfiniBand</a:t>
            </a:r>
            <a:r>
              <a:rPr lang="en-US" dirty="0" smtClean="0"/>
              <a:t> to \</a:t>
            </a:r>
            <a:r>
              <a:rPr lang="en-US" dirty="0" err="1" smtClean="0"/>
              <a:t>emph</a:t>
            </a:r>
            <a:r>
              <a:rPr lang="en-US" dirty="0" smtClean="0"/>
              <a:t>{leaf switches} at the second level of the tree.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leaf switches are in turn connected to two director nodes via 4x QDR </a:t>
            </a:r>
            <a:r>
              <a:rPr lang="en-US" dirty="0" err="1" smtClean="0"/>
              <a:t>InfiniBand</a:t>
            </a:r>
            <a:r>
              <a:rPr lang="en-US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topology exhibits 8:1 contention between nodes of the same leaf and additional 2:1 contention between leaf switches \cite{</a:t>
            </a:r>
            <a:r>
              <a:rPr lang="en-US" dirty="0" err="1" smtClean="0"/>
              <a:t>ItascaTuning</a:t>
            </a:r>
            <a:r>
              <a:rPr lang="en-US" dirty="0" smtClean="0"/>
              <a:t>}.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implementation of RBF-FD does not detect or adjust to network topology, so network contention may inflate communication times. Tuning for the network topology is reserved for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png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Relationship Id="rId3" Type="http://schemas.openxmlformats.org/officeDocument/2006/relationships/image" Target="../media/image7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24" y="2390588"/>
            <a:ext cx="3467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2013)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Stencils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 smtClean="0"/>
              <a:t>n </a:t>
            </a:r>
            <a:r>
              <a:rPr lang="en-US" dirty="0" err="1" smtClean="0"/>
              <a:t>nonzeros</a:t>
            </a:r>
            <a:r>
              <a:rPr lang="en-US" dirty="0" smtClean="0"/>
              <a:t> 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Grids on Unit Sphere</a:t>
            </a:r>
            <a:endParaRPr lang="en-US" dirty="0"/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67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31045"/>
            <a:ext cx="6007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89" y="4204836"/>
            <a:ext cx="5271734" cy="2525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3" y="1289289"/>
            <a:ext cx="6101976" cy="3094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(Vortex Roll-Up)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6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Formula, Input,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2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(left) HV parameter table</a:t>
            </a:r>
          </a:p>
          <a:p>
            <a:r>
              <a:rPr lang="en-US" dirty="0" smtClean="0"/>
              <a:t>(left bottom) Eigenvalue before and after tiles</a:t>
            </a:r>
          </a:p>
          <a:p>
            <a:r>
              <a:rPr lang="en-US" dirty="0" smtClean="0"/>
              <a:t>(right) Convergence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Performance (</a:t>
            </a:r>
            <a:r>
              <a:rPr lang="en-US" dirty="0" err="1" smtClean="0"/>
              <a:t>Keeneland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one </a:t>
            </a:r>
            <a:r>
              <a:rPr lang="en-US" dirty="0" err="1" smtClean="0"/>
              <a:t>SpMV</a:t>
            </a:r>
            <a:r>
              <a:rPr lang="en-US" dirty="0" smtClean="0"/>
              <a:t> operation, but does not double performance. Question is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(cite </a:t>
            </a:r>
            <a:r>
              <a:rPr lang="en-US" dirty="0" err="1" smtClean="0"/>
              <a:t>Erlebacher</a:t>
            </a:r>
            <a:r>
              <a:rPr lang="en-US" dirty="0" smtClean="0"/>
              <a:t>, </a:t>
            </a:r>
            <a:r>
              <a:rPr lang="en-US" dirty="0" err="1" smtClean="0"/>
              <a:t>Saule</a:t>
            </a:r>
            <a:r>
              <a:rPr lang="en-US" dirty="0" smtClean="0"/>
              <a:t>, Flyer, Bollig)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pic>
        <p:nvPicPr>
          <p:cNvPr id="5" name="Picture 4" descr="weak_scaling_np4000_regular_alltoall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30823"/>
            <a:ext cx="5496689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321" y="1951922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(</a:t>
            </a:r>
            <a:r>
              <a:rPr lang="en-US" dirty="0" err="1" smtClean="0"/>
              <a:t>MPI_Alltoallv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9141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</a:t>
            </a:r>
            <a:r>
              <a:rPr lang="en-US" dirty="0" smtClean="0"/>
              <a:t>node</a:t>
            </a:r>
          </a:p>
          <a:p>
            <a:r>
              <a:rPr lang="en-US" dirty="0" smtClean="0"/>
              <a:t>N=160</a:t>
            </a:r>
            <a:r>
              <a:rPr lang="en-US" baseline="30000" dirty="0" smtClean="0"/>
              <a:t>3</a:t>
            </a:r>
            <a:r>
              <a:rPr lang="en-US" baseline="30000" dirty="0"/>
              <a:t>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Impact on performance for fixed problem size per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Stages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" y="1668930"/>
            <a:ext cx="7751618" cy="4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2x-5x improvement at p=1024 processors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dirty="0" smtClean="0"/>
              <a:t> per processor would hide growth</a:t>
            </a:r>
          </a:p>
          <a:p>
            <a:r>
              <a:rPr lang="en-US" dirty="0" smtClean="0"/>
              <a:t>METIS load balancing fails for p=1024, n=17:</a:t>
            </a:r>
          </a:p>
          <a:p>
            <a:endParaRPr lang="en-US" dirty="0"/>
          </a:p>
        </p:txBody>
      </p:sp>
      <p:pic>
        <p:nvPicPr>
          <p:cNvPr id="3" name="Picture 2" descr="weak_scaling_np4000_compare_SpMV_and_comm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33082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086" y="1961491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STEPS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1263" y="1951922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 descr="weak_scaling_np4000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06938"/>
            <a:ext cx="5496688" cy="401359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5815797"/>
            <a:ext cx="1628588" cy="5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</a:t>
            </a:r>
            <a:r>
              <a:rPr lang="en-US" dirty="0" smtClean="0"/>
              <a:t>Strong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global problem size with decreasing workloads</a:t>
            </a:r>
          </a:p>
          <a:p>
            <a:r>
              <a:rPr lang="en-US" dirty="0" err="1" smtClean="0"/>
              <a:t>MPI_Alltoallv</a:t>
            </a:r>
            <a:r>
              <a:rPr lang="en-US" dirty="0" smtClean="0"/>
              <a:t> is 2x faster when operating on one node. Slower otherwise.</a:t>
            </a:r>
            <a:endParaRPr lang="en-US" dirty="0"/>
          </a:p>
          <a:p>
            <a:r>
              <a:rPr lang="en-US" dirty="0" smtClean="0"/>
              <a:t>Near linear (ideal) scaling. </a:t>
            </a:r>
            <a:endParaRPr lang="en-US" dirty="0" smtClean="0"/>
          </a:p>
        </p:txBody>
      </p:sp>
      <p:pic>
        <p:nvPicPr>
          <p:cNvPr id="6" name="Picture 5" descr="strong_scaling_4M_regular_alltoallv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136452"/>
            <a:ext cx="5496688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27" y="1703294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8" name="Picture 7" descr="strong_scaling_speedup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13645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7027" y="1703294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Efficiency and Communication Overlap</a:t>
            </a:r>
            <a:endParaRPr lang="en-US" dirty="0"/>
          </a:p>
        </p:txBody>
      </p:sp>
      <p:pic>
        <p:nvPicPr>
          <p:cNvPr id="10" name="Picture 9" descr="strong_scaling_comm_only_4M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28" y="3111967"/>
            <a:ext cx="4467412" cy="3242234"/>
          </a:xfrm>
          <a:prstGeom prst="rect">
            <a:avLst/>
          </a:prstGeom>
        </p:spPr>
      </p:pic>
      <p:pic>
        <p:nvPicPr>
          <p:cNvPr id="7" name="Picture 6" descr="strong_scaling_efficiency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3" y="1488402"/>
            <a:ext cx="4348925" cy="3244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362" y="2171842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Efficiency: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265" y="5218669"/>
            <a:ext cx="32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Communication Time: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15" y="1895965"/>
            <a:ext cx="3228771" cy="80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588001"/>
            <a:ext cx="4011016" cy="5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 on Itasca</a:t>
            </a:r>
            <a:endParaRPr lang="en-US" dirty="0"/>
          </a:p>
        </p:txBody>
      </p:sp>
      <p:pic>
        <p:nvPicPr>
          <p:cNvPr id="4" name="Picture 3" descr="strong_scaling_gflops_4M_overlap_cpu_SpMV_and_comm_all_stenc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6" y="1928532"/>
            <a:ext cx="6633882" cy="462632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35" y="1600200"/>
            <a:ext cx="4219415" cy="3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Strong scaling</a:t>
            </a:r>
          </a:p>
          <a:p>
            <a:pPr lvl="1"/>
            <a:r>
              <a:rPr lang="en-US" dirty="0" smtClean="0"/>
              <a:t>Scales well aside from effects of contention IB network and insufficient problem size for large p.</a:t>
            </a:r>
          </a:p>
          <a:p>
            <a:r>
              <a:rPr lang="en-US" dirty="0" smtClean="0"/>
              <a:t>Weak scaling</a:t>
            </a:r>
          </a:p>
          <a:p>
            <a:pPr lvl="1"/>
            <a:r>
              <a:rPr lang="en-US" dirty="0" smtClean="0"/>
              <a:t>Code scales well for small stencil sizes.</a:t>
            </a:r>
          </a:p>
          <a:p>
            <a:pPr lvl="1"/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necessary to hide increasing cost of communication.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Align messages properly for best performance</a:t>
            </a:r>
          </a:p>
          <a:p>
            <a:pPr lvl="1"/>
            <a:r>
              <a:rPr lang="en-US" dirty="0" smtClean="0"/>
              <a:t>Possible FMM approach to limit communication between </a:t>
            </a:r>
            <a:r>
              <a:rPr lang="en-US" dirty="0" err="1" smtClean="0"/>
              <a:t>subddomains</a:t>
            </a:r>
            <a:r>
              <a:rPr lang="en-US" dirty="0" smtClean="0"/>
              <a:t> (Yokota et al. 2010)</a:t>
            </a:r>
          </a:p>
        </p:txBody>
      </p:sp>
    </p:spTree>
    <p:extLst>
      <p:ext uri="{BB962C8B-B14F-4D97-AF65-F5344CB8AC3E}">
        <p14:creationId xmlns:p14="http://schemas.microsoft.com/office/powerpoint/2010/main" val="209856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Communication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8" y="1600200"/>
            <a:ext cx="4467206" cy="1398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8" y="4024405"/>
            <a:ext cx="4467206" cy="149554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3741271" cy="4525963"/>
          </a:xfrm>
        </p:spPr>
        <p:txBody>
          <a:bodyPr/>
          <a:lstStyle/>
          <a:p>
            <a:r>
              <a:rPr lang="en-US" dirty="0" smtClean="0"/>
              <a:t>GPU adds transfers between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endParaRPr lang="en-US" dirty="0" smtClean="0"/>
          </a:p>
          <a:p>
            <a:r>
              <a:rPr lang="en-US" dirty="0" smtClean="0"/>
              <a:t>Run two </a:t>
            </a:r>
            <a:r>
              <a:rPr lang="en-US" dirty="0" err="1" smtClean="0"/>
              <a:t>OpenCL</a:t>
            </a:r>
            <a:r>
              <a:rPr lang="en-US" dirty="0" smtClean="0"/>
              <a:t> queues</a:t>
            </a:r>
          </a:p>
          <a:p>
            <a:pPr lvl="1"/>
            <a:r>
              <a:rPr lang="en-US" dirty="0" smtClean="0"/>
              <a:t>One for </a:t>
            </a:r>
            <a:r>
              <a:rPr lang="en-US" dirty="0" err="1" smtClean="0"/>
              <a:t>SpMV</a:t>
            </a:r>
            <a:r>
              <a:rPr lang="en-US" dirty="0" smtClean="0"/>
              <a:t>[Q\B]</a:t>
            </a:r>
          </a:p>
          <a:p>
            <a:pPr lvl="1"/>
            <a:r>
              <a:rPr lang="en-US" dirty="0" smtClean="0"/>
              <a:t>One for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r>
              <a:rPr lang="en-US" dirty="0" smtClean="0">
                <a:sym typeface="Wingdings"/>
              </a:rPr>
              <a:t>transfers and </a:t>
            </a:r>
            <a:r>
              <a:rPr lang="en-US" dirty="0" err="1" smtClean="0">
                <a:sym typeface="Wingdings"/>
              </a:rPr>
              <a:t>SpMV</a:t>
            </a:r>
            <a:r>
              <a:rPr lang="en-US" dirty="0" smtClean="0">
                <a:sym typeface="Wingdings"/>
              </a:rPr>
              <a:t>[B]</a:t>
            </a:r>
          </a:p>
          <a:p>
            <a:pPr lvl="1"/>
            <a:r>
              <a:rPr lang="en-US" dirty="0" smtClean="0">
                <a:sym typeface="Wingdings"/>
              </a:rPr>
              <a:t>Allows overlap of communication and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0703" y="2998630"/>
            <a:ext cx="30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MPI_Alltoallv</a:t>
            </a:r>
            <a:r>
              <a:rPr lang="en-US" dirty="0" smtClean="0"/>
              <a:t> (No Overlap)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0703" y="5519948"/>
            <a:ext cx="255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Overlapping Collective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Multi-GPU Strong Scaling Cosine Bell (</a:t>
            </a:r>
            <a:r>
              <a:rPr lang="en-US" sz="4400" dirty="0" err="1" smtClean="0"/>
              <a:t>Keeneland</a:t>
            </a:r>
            <a:r>
              <a:rPr lang="en-US" sz="4400" dirty="0" smtClean="0"/>
              <a:t> M2070)</a:t>
            </a:r>
            <a:endParaRPr lang="en-US" sz="4400" dirty="0"/>
          </a:p>
        </p:txBody>
      </p:sp>
      <p:pic>
        <p:nvPicPr>
          <p:cNvPr id="6" name="Picture 5" descr="gflops_1GPU_vs_NGPU_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225" y="2734235"/>
            <a:ext cx="4424810" cy="3600823"/>
          </a:xfrm>
          <a:prstGeom prst="rect">
            <a:avLst/>
          </a:prstGeom>
        </p:spPr>
      </p:pic>
      <p:pic>
        <p:nvPicPr>
          <p:cNvPr id="7" name="Picture 6" descr="gflops_1CPU_vs_NCP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774127"/>
            <a:ext cx="4146529" cy="33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2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Strong Scaling (Cascade M2070s)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7" y="2133600"/>
            <a:ext cx="7906343" cy="38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I/O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ultiCPU_cos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2808940"/>
            <a:ext cx="4673329" cy="3686362"/>
          </a:xfrm>
          <a:prstGeom prst="rect">
            <a:avLst/>
          </a:prstGeom>
        </p:spPr>
      </p:pic>
      <p:pic>
        <p:nvPicPr>
          <p:cNvPr id="4" name="Picture 3" descr="multiGPU_warp_cos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6" y="1488402"/>
            <a:ext cx="5190564" cy="40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Event Queues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014915" cy="4525963"/>
          </a:xfrm>
        </p:spPr>
        <p:txBody>
          <a:bodyPr/>
          <a:lstStyle/>
          <a:p>
            <a:r>
              <a:rPr lang="en-US" dirty="0" smtClean="0"/>
              <a:t>Queues allow non-blocking kernel launches</a:t>
            </a:r>
          </a:p>
          <a:p>
            <a:r>
              <a:rPr lang="en-US" dirty="0" smtClean="0"/>
              <a:t>Concurrent kernel execution (on Fermi and </a:t>
            </a:r>
            <a:r>
              <a:rPr lang="en-US" dirty="0" err="1" smtClean="0"/>
              <a:t>Kepler</a:t>
            </a:r>
            <a:r>
              <a:rPr lang="en-US" dirty="0" smtClean="0"/>
              <a:t> GPUs)</a:t>
            </a:r>
          </a:p>
          <a:p>
            <a:r>
              <a:rPr lang="en-US" dirty="0" smtClean="0"/>
              <a:t>Shared memory pool between queues.</a:t>
            </a:r>
            <a:endParaRPr lang="en-US" dirty="0"/>
          </a:p>
        </p:txBody>
      </p:sp>
      <p:pic>
        <p:nvPicPr>
          <p:cNvPr id="6" name="Picture 5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1939255"/>
            <a:ext cx="5288872" cy="1635491"/>
          </a:xfrm>
          <a:prstGeom prst="rect">
            <a:avLst/>
          </a:prstGeom>
        </p:spPr>
      </p:pic>
      <p:pic>
        <p:nvPicPr>
          <p:cNvPr id="7" name="Picture 6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3828956"/>
            <a:ext cx="5288872" cy="1635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2115" y="5827059"/>
            <a:ext cx="490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courtesy of </a:t>
            </a:r>
            <a:r>
              <a:rPr lang="en-US" sz="1400" dirty="0" err="1" smtClean="0"/>
              <a:t>Gerstmann</a:t>
            </a:r>
            <a:r>
              <a:rPr lang="en-US" sz="1400" dirty="0" smtClean="0"/>
              <a:t>, 2009. </a:t>
            </a:r>
            <a:r>
              <a:rPr lang="en-US" sz="1400" i="1" dirty="0"/>
              <a:t>Advanced </a:t>
            </a:r>
            <a:r>
              <a:rPr lang="en-US" sz="1400" i="1" dirty="0" err="1"/>
              <a:t>OpenCL</a:t>
            </a:r>
            <a:r>
              <a:rPr lang="en-US" sz="1400" i="1" dirty="0"/>
              <a:t> Event Model </a:t>
            </a:r>
            <a:r>
              <a:rPr lang="en-US" sz="1400" i="1" dirty="0" smtClean="0"/>
              <a:t>Usage</a:t>
            </a:r>
            <a:r>
              <a:rPr lang="en-US" sz="1400" dirty="0"/>
              <a:t> </a:t>
            </a:r>
            <a:r>
              <a:rPr lang="en-US" sz="1400" dirty="0" smtClean="0"/>
              <a:t>(tutorial slides)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1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2828</TotalTime>
  <Words>1571</Words>
  <Application>Microsoft Macintosh PowerPoint</Application>
  <PresentationFormat>On-screen Show (4:3)</PresentationFormat>
  <Paragraphs>266</Paragraphs>
  <Slides>73</Slides>
  <Notes>10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OpenCL Event Queues</vt:lpstr>
      <vt:lpstr>Target: GPU Cluster</vt:lpstr>
      <vt:lpstr>Multi-GPU Concerns</vt:lpstr>
      <vt:lpstr>What is an RBF?</vt:lpstr>
      <vt:lpstr>RBF-Interpolation</vt:lpstr>
      <vt:lpstr>Pros/Cons of RBF Methods</vt:lpstr>
      <vt:lpstr>Stencils</vt:lpstr>
      <vt:lpstr>RBF-generated Finite Differences (RBF-FD)</vt:lpstr>
      <vt:lpstr>Differentiation Matrix</vt:lpstr>
      <vt:lpstr>Multiple Linear Operators</vt:lpstr>
      <vt:lpstr>Some Weight Operators</vt:lpstr>
      <vt:lpstr>RBF-FD for Time-Dependent PDEs</vt:lpstr>
      <vt:lpstr>Grids on Unit Sphere</vt:lpstr>
      <vt:lpstr>Related Work on Multi-GPU</vt:lpstr>
      <vt:lpstr>Verification</vt:lpstr>
      <vt:lpstr>PowerPoint Presentation</vt:lpstr>
      <vt:lpstr>Convergence (Vortex Roll-Up)</vt:lpstr>
      <vt:lpstr>Hyperviscosity</vt:lpstr>
      <vt:lpstr>Cosine Bell</vt:lpstr>
      <vt:lpstr>Cosine Bell Convergence</vt:lpstr>
      <vt:lpstr>Vortex Roll-Up</vt:lpstr>
      <vt:lpstr>Neighbor Query</vt:lpstr>
      <vt:lpstr>kD-Tree</vt:lpstr>
      <vt:lpstr>Fixed Grid</vt:lpstr>
      <vt:lpstr>Fixed Grid Improvements</vt:lpstr>
      <vt:lpstr>Custom Kernels</vt:lpstr>
      <vt:lpstr>Vortex Performance (Keeneland)</vt:lpstr>
      <vt:lpstr>Cosine Bell Performance</vt:lpstr>
      <vt:lpstr>Roofline Model</vt:lpstr>
      <vt:lpstr>How do we improve Memory-Bound Applications?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Domain Decomposition</vt:lpstr>
      <vt:lpstr>Load Balancing with METIS</vt:lpstr>
      <vt:lpstr>Node Ordering and Index Sets</vt:lpstr>
      <vt:lpstr>Data Movement for Multi-GPU</vt:lpstr>
      <vt:lpstr>Multi-CPU Weak Scaling</vt:lpstr>
      <vt:lpstr>MPI Stages</vt:lpstr>
      <vt:lpstr>Multi-CPU Weak Scaling</vt:lpstr>
      <vt:lpstr>Multi-CPU Strong Scaling</vt:lpstr>
      <vt:lpstr>Strong Scaling Efficiency and Communication Overlap</vt:lpstr>
      <vt:lpstr>Achieved GFLOP/sec on Itasca</vt:lpstr>
      <vt:lpstr>Multi-CPU Summary</vt:lpstr>
      <vt:lpstr>Multi-GPU Communication</vt:lpstr>
      <vt:lpstr>Multi-GPU Strong Scaling Cosine Bell (Keeneland M2070)</vt:lpstr>
      <vt:lpstr>Multi-GPU Strong Scaling (Cascade M2070s)</vt:lpstr>
      <vt:lpstr>Overlap</vt:lpstr>
      <vt:lpstr>Limitations of I/O Hubs</vt:lpstr>
      <vt:lpstr>Achieved GFLOP/sec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PowerPoint Presentation</vt:lpstr>
      <vt:lpstr>RBF-GA (Preliminary Results)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269</cp:revision>
  <dcterms:created xsi:type="dcterms:W3CDTF">2013-11-04T16:11:00Z</dcterms:created>
  <dcterms:modified xsi:type="dcterms:W3CDTF">2013-11-06T15:19:45Z</dcterms:modified>
</cp:coreProperties>
</file>